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0" r:id="rId2"/>
    <p:sldId id="256" r:id="rId3"/>
    <p:sldId id="271" r:id="rId4"/>
    <p:sldId id="264" r:id="rId5"/>
    <p:sldId id="330" r:id="rId6"/>
    <p:sldId id="331" r:id="rId7"/>
    <p:sldId id="332" r:id="rId8"/>
    <p:sldId id="333" r:id="rId9"/>
    <p:sldId id="334" r:id="rId10"/>
    <p:sldId id="335" r:id="rId11"/>
    <p:sldId id="336" r:id="rId12"/>
    <p:sldId id="337" r:id="rId13"/>
    <p:sldId id="338" r:id="rId1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6389738E-C406-4BB5-9AD7-C1A4C00D5D90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88A4D574-069C-4AB6-8614-2B8A0171FE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44153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3FC126-10FF-453B-A2ED-E20AD6529124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F6C7A75-3940-4A21-98AA-5338CE00C071}" type="slidenum">
              <a:rPr lang="zh-CN" altLang="en-US" smtClean="0"/>
              <a:pPr/>
              <a:t>13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7EB1BF5-2E90-494E-AD45-37353A03A49B}" type="slidenum">
              <a:rPr lang="zh-CN" altLang="en-US" smtClean="0"/>
              <a:pPr/>
              <a:t>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CFAEA75-4CCB-4811-8A94-1A64BB332CD9}" type="slidenum">
              <a:rPr lang="zh-CN" altLang="en-US" smtClean="0"/>
              <a:pPr/>
              <a:t>6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A4DC3E2-43BB-429C-83AD-78CB61F049D7}" type="slidenum">
              <a:rPr lang="zh-CN" altLang="en-US" smtClean="0"/>
              <a:pPr/>
              <a:t>7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D96832-99F0-401D-B207-4F4971EED33F}" type="slidenum">
              <a:rPr lang="zh-CN" altLang="en-US" smtClean="0"/>
              <a:pPr/>
              <a:t>8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7DB5E7-AB38-4407-9DCC-A5060C10E325}" type="slidenum">
              <a:rPr lang="zh-CN" altLang="en-US" smtClean="0"/>
              <a:pPr/>
              <a:t>9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B8D9701-2C6C-446B-AC13-101A9F79A148}" type="slidenum">
              <a:rPr lang="zh-CN" altLang="en-US" smtClean="0"/>
              <a:pPr/>
              <a:t>10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81AA5A-66AF-4AD1-9D6B-72B98F86C173}" type="slidenum">
              <a:rPr lang="zh-CN" altLang="en-US" smtClean="0"/>
              <a:pPr/>
              <a:t>11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BAE4A8-ED13-4D59-9D73-5D01F01E5D9B}" type="slidenum">
              <a:rPr lang="zh-CN" altLang="en-US" smtClean="0"/>
              <a:pPr/>
              <a:t>12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563E5C2-A51C-4606-8E29-BACD447B909A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7E51AB3-4516-4348-9466-EB61BE1410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D01ED9D-ED6D-42B3-BC0E-C2E712E9DC2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C611317-DA17-483D-ACA3-4B9D557ED7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4096E91-B4D7-4650-8497-6472A1897A9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61F6652-497E-4FB6-B93B-70F393CF0B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D0F8C-FC5D-4711-B249-2D4F4A25C283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865C3-00E9-47EA-A115-DBDD848F1B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D0F8C-FC5D-4711-B249-2D4F4A25C283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865C3-00E9-47EA-A115-DBDD848F1B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D0F8C-FC5D-4711-B249-2D4F4A25C283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865C3-00E9-47EA-A115-DBDD848F1B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D0F8C-FC5D-4711-B249-2D4F4A25C283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865C3-00E9-47EA-A115-DBDD848F1B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D0F8C-FC5D-4711-B249-2D4F4A25C283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865C3-00E9-47EA-A115-DBDD848F1B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D0F8C-FC5D-4711-B249-2D4F4A25C283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865C3-00E9-47EA-A115-DBDD848F1B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>
            <a:spLocks noGrp="1"/>
          </p:cNvSpPr>
          <p:nvPr>
            <p:ph type="title"/>
          </p:nvPr>
        </p:nvSpPr>
        <p:spPr>
          <a:xfrm>
            <a:off x="2643174" y="749989"/>
            <a:ext cx="5500726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3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6D583-2741-43F1-8256-9ACA64AE9D8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630A7-E871-4614-A4A2-9D5385F10A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>
            <a:spLocks noGrp="1"/>
          </p:cNvSpPr>
          <p:nvPr>
            <p:ph type="title"/>
          </p:nvPr>
        </p:nvSpPr>
        <p:spPr>
          <a:xfrm>
            <a:off x="2643174" y="749989"/>
            <a:ext cx="5500726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3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6D583-2741-43F1-8256-9ACA64AE9D8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630A7-E871-4614-A4A2-9D5385F10A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F7FF077-4905-4AE7-AFD5-F79340706655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BA44238-E649-4916-AF1E-8ADBB7A530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D0F8C-FC5D-4711-B249-2D4F4A25C283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865C3-00E9-47EA-A115-DBDD848F1B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EF6358E-CB32-4C8A-9AF1-8FFECADA5842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F3B4A1C-CB80-420F-BFEE-C448919578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5768E4E-0117-49CE-BA20-CEDEADA67B26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6BD3868-55F7-46DE-8832-4B6858FD6D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59A11C4-2738-4EDB-A18D-8C7B5CE26A11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C916377-1610-4B3F-A0A9-9676D2C14B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9943318-C0F1-475A-90F4-3D7BFCCB8CC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12E71A2-6A3F-4923-9CA5-82A0467E5B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D17783D-9403-4D1C-A205-60169B22C109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98CE44E-FE1F-44C1-91F7-4B95926DBD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17B9DC4-3F98-44F3-8932-596B4C876153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A7EBE4D-C19A-4D27-A753-5AA46D59DC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A5EAB6D-17D4-4117-A298-BDE0C7124CE9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D1E27FA-5895-4DFB-B8BF-8B31EABC29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标题 2"/>
          <p:cNvSpPr>
            <a:spLocks noGrp="1"/>
          </p:cNvSpPr>
          <p:nvPr>
            <p:ph type="title"/>
          </p:nvPr>
        </p:nvSpPr>
        <p:spPr>
          <a:xfrm>
            <a:off x="1000125" y="928688"/>
            <a:ext cx="7143750" cy="1143000"/>
          </a:xfrm>
        </p:spPr>
        <p:txBody>
          <a:bodyPr/>
          <a:lstStyle/>
          <a:p>
            <a:r>
              <a:rPr lang="zh-CN" altLang="en-US" sz="3200" smtClean="0"/>
              <a:t>把北京、哈尔滨、昆明和海口四个城市的最低气温从低到高的顺序排一下。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1000125" y="5572125"/>
            <a:ext cx="7143750" cy="71437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altLang="zh-CN" smtClean="0">
                <a:solidFill>
                  <a:srgbClr val="FF0000"/>
                </a:solidFill>
              </a:rPr>
              <a:t>-15</a:t>
            </a:r>
            <a:r>
              <a:rPr lang="zh-CN" altLang="en-US" smtClean="0">
                <a:solidFill>
                  <a:srgbClr val="FF0000"/>
                </a:solidFill>
              </a:rPr>
              <a:t>℃＜</a:t>
            </a:r>
            <a:r>
              <a:rPr lang="en-US" altLang="zh-CN" smtClean="0">
                <a:solidFill>
                  <a:srgbClr val="FF0000"/>
                </a:solidFill>
              </a:rPr>
              <a:t>-3</a:t>
            </a:r>
            <a:r>
              <a:rPr lang="zh-CN" altLang="en-US" smtClean="0">
                <a:solidFill>
                  <a:srgbClr val="FF0000"/>
                </a:solidFill>
              </a:rPr>
              <a:t>℃＜</a:t>
            </a:r>
            <a:r>
              <a:rPr lang="en-US" altLang="zh-CN" smtClean="0">
                <a:solidFill>
                  <a:srgbClr val="FF0000"/>
                </a:solidFill>
              </a:rPr>
              <a:t>4</a:t>
            </a:r>
            <a:r>
              <a:rPr lang="zh-CN" altLang="en-US" smtClean="0">
                <a:solidFill>
                  <a:srgbClr val="FF0000"/>
                </a:solidFill>
              </a:rPr>
              <a:t>℃＜</a:t>
            </a:r>
            <a:r>
              <a:rPr lang="en-US" altLang="zh-CN" smtClean="0">
                <a:solidFill>
                  <a:srgbClr val="FF0000"/>
                </a:solidFill>
              </a:rPr>
              <a:t>19</a:t>
            </a:r>
            <a:r>
              <a:rPr lang="zh-CN" altLang="en-US" smtClean="0">
                <a:solidFill>
                  <a:srgbClr val="FF0000"/>
                </a:solidFill>
              </a:rPr>
              <a:t>℃</a:t>
            </a:r>
          </a:p>
        </p:txBody>
      </p:sp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1500188" y="2052638"/>
            <a:ext cx="6072187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>
            <a:off x="1500188" y="3689350"/>
            <a:ext cx="6072187" cy="166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内容占位符 5"/>
          <p:cNvSpPr>
            <a:spLocks noGrp="1"/>
          </p:cNvSpPr>
          <p:nvPr>
            <p:ph idx="1"/>
          </p:nvPr>
        </p:nvSpPr>
        <p:spPr>
          <a:xfrm>
            <a:off x="1000125" y="2000250"/>
            <a:ext cx="7143750" cy="16430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altLang="zh-CN" smtClean="0"/>
              <a:t>1. </a:t>
            </a:r>
            <a:r>
              <a:rPr lang="zh-CN" altLang="en-US" smtClean="0"/>
              <a:t>读出下面的温度。</a:t>
            </a:r>
            <a:endParaRPr lang="en-US" altLang="zh-CN" smtClean="0"/>
          </a:p>
          <a:p>
            <a:pPr marL="0" indent="0" eaLnBrk="1" hangingPunct="1">
              <a:buFont typeface="Arial" charset="0"/>
              <a:buNone/>
            </a:pPr>
            <a:endParaRPr lang="en-US" altLang="zh-CN" smtClean="0"/>
          </a:p>
          <a:p>
            <a:pPr marL="0" indent="0" eaLnBrk="1" hangingPunct="1">
              <a:buFont typeface="Arial" charset="0"/>
              <a:buNone/>
            </a:pPr>
            <a:r>
              <a:rPr lang="en-US" altLang="zh-CN" smtClean="0"/>
              <a:t>27</a:t>
            </a:r>
            <a:r>
              <a:rPr lang="zh-CN" altLang="en-US" smtClean="0"/>
              <a:t>℃    </a:t>
            </a:r>
            <a:r>
              <a:rPr lang="en-US" altLang="zh-CN" smtClean="0"/>
              <a:t>-11</a:t>
            </a:r>
            <a:r>
              <a:rPr lang="zh-CN" altLang="en-US" smtClean="0"/>
              <a:t>℃</a:t>
            </a:r>
            <a:r>
              <a:rPr lang="en-US" altLang="zh-CN" smtClean="0"/>
              <a:t>    95</a:t>
            </a:r>
            <a:r>
              <a:rPr lang="zh-CN" altLang="en-US" smtClean="0"/>
              <a:t>℃    </a:t>
            </a:r>
            <a:r>
              <a:rPr lang="en-US" altLang="zh-CN" smtClean="0"/>
              <a:t>-24</a:t>
            </a:r>
            <a:r>
              <a:rPr lang="zh-CN" altLang="en-US" smtClean="0"/>
              <a:t>℃</a:t>
            </a: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1000125" y="3786188"/>
            <a:ext cx="71437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buFont typeface="Arial" charset="0"/>
              <a:buNone/>
            </a:pPr>
            <a:r>
              <a:rPr lang="en-US" altLang="zh-CN" sz="3200">
                <a:latin typeface="黑体" pitchFamily="2" charset="-122"/>
                <a:ea typeface="黑体" pitchFamily="2" charset="-122"/>
              </a:rPr>
              <a:t>27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℃  读作：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零上</a:t>
            </a:r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27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度</a:t>
            </a: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928688" y="4394200"/>
            <a:ext cx="71437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buFont typeface="Arial" charset="0"/>
              <a:buNone/>
            </a:pPr>
            <a:r>
              <a:rPr lang="en-US" altLang="zh-CN" sz="3200">
                <a:latin typeface="黑体" pitchFamily="2" charset="-122"/>
                <a:ea typeface="黑体" pitchFamily="2" charset="-122"/>
              </a:rPr>
              <a:t>-11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℃  读作：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零下</a:t>
            </a:r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11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度</a:t>
            </a: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1000125" y="5000625"/>
            <a:ext cx="71437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buFont typeface="Arial" charset="0"/>
              <a:buNone/>
            </a:pPr>
            <a:r>
              <a:rPr lang="en-US" altLang="zh-CN" sz="3200">
                <a:latin typeface="黑体" pitchFamily="2" charset="-122"/>
                <a:ea typeface="黑体" pitchFamily="2" charset="-122"/>
              </a:rPr>
              <a:t>95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℃  读作：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零上</a:t>
            </a:r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95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度</a:t>
            </a: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928688" y="5608638"/>
            <a:ext cx="71437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buFont typeface="Arial" charset="0"/>
              <a:buNone/>
            </a:pPr>
            <a:r>
              <a:rPr lang="en-US" altLang="zh-CN" sz="3200">
                <a:latin typeface="黑体" pitchFamily="2" charset="-122"/>
                <a:ea typeface="黑体" pitchFamily="2" charset="-122"/>
              </a:rPr>
              <a:t>-24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℃  读作：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零下</a:t>
            </a:r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24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度</a:t>
            </a:r>
          </a:p>
        </p:txBody>
      </p:sp>
      <p:sp>
        <p:nvSpPr>
          <p:cNvPr id="9" name="同侧圆角矩形 8"/>
          <p:cNvSpPr/>
          <p:nvPr/>
        </p:nvSpPr>
        <p:spPr>
          <a:xfrm>
            <a:off x="539552" y="836712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539550" y="1479030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内容占位符 2"/>
          <p:cNvSpPr>
            <a:spLocks noGrp="1"/>
          </p:cNvSpPr>
          <p:nvPr>
            <p:ph idx="1"/>
          </p:nvPr>
        </p:nvSpPr>
        <p:spPr>
          <a:xfrm>
            <a:off x="1000125" y="1700808"/>
            <a:ext cx="7143750" cy="42862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CN" dirty="0" smtClean="0"/>
              <a:t>2. </a:t>
            </a:r>
            <a:r>
              <a:rPr lang="zh-CN" altLang="en-US" dirty="0" smtClean="0"/>
              <a:t>写出下面温度。</a:t>
            </a:r>
            <a:endParaRPr lang="en-US" altLang="zh-CN" dirty="0" smtClean="0"/>
          </a:p>
          <a:p>
            <a:pPr>
              <a:buFont typeface="Arial" charset="0"/>
              <a:buNone/>
            </a:pPr>
            <a:endParaRPr lang="en-US" altLang="zh-CN" dirty="0" smtClean="0"/>
          </a:p>
          <a:p>
            <a:pPr>
              <a:buFont typeface="Arial" charset="0"/>
              <a:buNone/>
            </a:pPr>
            <a:r>
              <a:rPr lang="zh-CN" altLang="en-US" dirty="0" smtClean="0"/>
              <a:t>零上</a:t>
            </a:r>
            <a:r>
              <a:rPr lang="en-US" altLang="zh-CN" dirty="0" smtClean="0"/>
              <a:t>31</a:t>
            </a:r>
            <a:r>
              <a:rPr lang="zh-CN" altLang="en-US" dirty="0" smtClean="0"/>
              <a:t>度</a:t>
            </a:r>
            <a:endParaRPr lang="en-US" altLang="zh-CN" dirty="0" smtClean="0"/>
          </a:p>
          <a:p>
            <a:pPr>
              <a:buFont typeface="Arial" charset="0"/>
              <a:buNone/>
            </a:pPr>
            <a:endParaRPr lang="en-US" altLang="zh-CN" dirty="0" smtClean="0"/>
          </a:p>
          <a:p>
            <a:pPr>
              <a:buFont typeface="Arial" charset="0"/>
              <a:buNone/>
            </a:pPr>
            <a:r>
              <a:rPr lang="zh-CN" altLang="en-US" dirty="0" smtClean="0"/>
              <a:t>零下</a:t>
            </a:r>
            <a:r>
              <a:rPr lang="en-US" altLang="zh-CN" dirty="0" smtClean="0"/>
              <a:t>45</a:t>
            </a:r>
            <a:r>
              <a:rPr lang="zh-CN" altLang="en-US" dirty="0" smtClean="0"/>
              <a:t>度</a:t>
            </a:r>
            <a:endParaRPr lang="en-US" altLang="zh-CN" dirty="0" smtClean="0"/>
          </a:p>
          <a:p>
            <a:pPr>
              <a:buFont typeface="Arial" charset="0"/>
              <a:buNone/>
            </a:pPr>
            <a:endParaRPr lang="en-US" altLang="zh-CN" dirty="0" smtClean="0"/>
          </a:p>
          <a:p>
            <a:pPr>
              <a:buFont typeface="Arial" charset="0"/>
              <a:buNone/>
            </a:pPr>
            <a:r>
              <a:rPr lang="zh-CN" altLang="en-US" dirty="0" smtClean="0"/>
              <a:t>零下</a:t>
            </a:r>
            <a:r>
              <a:rPr lang="en-US" altLang="zh-CN" dirty="0" smtClean="0"/>
              <a:t>12</a:t>
            </a:r>
            <a:r>
              <a:rPr lang="zh-CN" altLang="en-US" dirty="0" smtClean="0"/>
              <a:t>度</a:t>
            </a: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572000" y="2924944"/>
            <a:ext cx="37147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buFont typeface="Arial" charset="0"/>
              <a:buNone/>
            </a:pPr>
            <a:r>
              <a:rPr lang="zh-CN" altLang="en-US" sz="3200" dirty="0">
                <a:latin typeface="黑体" pitchFamily="2" charset="-122"/>
                <a:ea typeface="黑体" pitchFamily="2" charset="-122"/>
              </a:rPr>
              <a:t>写作：</a:t>
            </a:r>
            <a:r>
              <a:rPr lang="en-US" altLang="zh-CN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31</a:t>
            </a:r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℃</a:t>
            </a: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4572000" y="4010769"/>
            <a:ext cx="37147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buFont typeface="Arial" charset="0"/>
              <a:buNone/>
            </a:pPr>
            <a:r>
              <a:rPr lang="zh-CN" altLang="en-US" sz="3200" dirty="0">
                <a:latin typeface="黑体" pitchFamily="2" charset="-122"/>
                <a:ea typeface="黑体" pitchFamily="2" charset="-122"/>
              </a:rPr>
              <a:t>写作：</a:t>
            </a:r>
            <a:r>
              <a:rPr lang="en-US" altLang="zh-CN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-45</a:t>
            </a:r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℃</a:t>
            </a: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4572000" y="5162897"/>
            <a:ext cx="37147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buFont typeface="Arial" charset="0"/>
              <a:buNone/>
            </a:pPr>
            <a:r>
              <a:rPr lang="zh-CN" altLang="en-US" sz="3200" dirty="0">
                <a:latin typeface="黑体" pitchFamily="2" charset="-122"/>
                <a:ea typeface="黑体" pitchFamily="2" charset="-122"/>
              </a:rPr>
              <a:t>写作：</a:t>
            </a:r>
            <a:r>
              <a:rPr lang="en-US" altLang="zh-CN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-12</a:t>
            </a:r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内容占位符 5"/>
          <p:cNvSpPr>
            <a:spLocks noGrp="1"/>
          </p:cNvSpPr>
          <p:nvPr>
            <p:ph idx="1"/>
          </p:nvPr>
        </p:nvSpPr>
        <p:spPr>
          <a:xfrm>
            <a:off x="1000125" y="3071813"/>
            <a:ext cx="7143750" cy="7143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zh-CN" altLang="en-US" sz="3600" dirty="0" smtClean="0"/>
              <a:t>通过这节课说一说你收获了什么？</a:t>
            </a:r>
          </a:p>
        </p:txBody>
      </p:sp>
      <p:sp>
        <p:nvSpPr>
          <p:cNvPr id="4" name="同侧圆角矩形 3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763688" y="2953530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六年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 dirty="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40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1	</a:t>
            </a:r>
            <a:r>
              <a:rPr kumimoji="1" lang="zh-CN" altLang="en-US" sz="440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生活中的负数</a:t>
            </a:r>
            <a:endParaRPr lang="zh-CN" altLang="en-US" sz="4400" b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700338" y="1989138"/>
            <a:ext cx="446405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924300" y="3141663"/>
            <a:ext cx="43201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en-US" altLang="zh-CN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1.1 </a:t>
            </a:r>
            <a:r>
              <a:rPr lang="zh-CN" altLang="zh-CN" sz="2800" dirty="0" smtClean="0"/>
              <a:t>天气预报中的负数</a:t>
            </a:r>
            <a:endParaRPr lang="zh-CN" altLang="en-US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0"/>
          <p:cNvGrpSpPr>
            <a:grpSpLocks/>
          </p:cNvGrpSpPr>
          <p:nvPr/>
        </p:nvGrpSpPr>
        <p:grpSpPr bwMode="auto">
          <a:xfrm>
            <a:off x="299939" y="792480"/>
            <a:ext cx="2255837" cy="626645"/>
            <a:chOff x="418169" y="1670022"/>
            <a:chExt cx="2256668" cy="627849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418169" y="2291509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55478" y="1670022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  <a:cs typeface="黑体" pitchFamily="2" charset="-122"/>
                </a:rPr>
                <a:t>学习目标</a:t>
              </a:r>
            </a:p>
          </p:txBody>
        </p:sp>
      </p:grpSp>
      <p:pic>
        <p:nvPicPr>
          <p:cNvPr id="1741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684213" y="1938536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684213" y="2874640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2051050" y="2276475"/>
            <a:ext cx="532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/>
          </a:p>
        </p:txBody>
      </p:sp>
      <p:sp>
        <p:nvSpPr>
          <p:cNvPr id="17414" name="Rectangle 10"/>
          <p:cNvSpPr>
            <a:spLocks noChangeArrowheads="1"/>
          </p:cNvSpPr>
          <p:nvPr/>
        </p:nvSpPr>
        <p:spPr bwMode="auto">
          <a:xfrm>
            <a:off x="1619250" y="2133600"/>
            <a:ext cx="6696075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 smtClean="0"/>
              <a:t>1</a:t>
            </a:r>
            <a:r>
              <a:rPr lang="zh-CN" altLang="zh-CN" sz="3200" dirty="0" smtClean="0"/>
              <a:t>、经历从天气预报中了解信息、表达信息并解决有关问题的过程。</a:t>
            </a:r>
          </a:p>
          <a:p>
            <a:r>
              <a:rPr lang="en-US" altLang="zh-CN" sz="3200" dirty="0" smtClean="0"/>
              <a:t>2</a:t>
            </a:r>
            <a:r>
              <a:rPr lang="zh-CN" altLang="zh-CN" sz="3200" dirty="0" smtClean="0"/>
              <a:t>、了解天气预报中数字信息的实际意义，能用数学符号表示气温，体会符号思想在温度中的应用。</a:t>
            </a:r>
          </a:p>
          <a:p>
            <a:r>
              <a:rPr lang="en-US" altLang="zh-CN" sz="3200" dirty="0" smtClean="0"/>
              <a:t>3</a:t>
            </a:r>
            <a:r>
              <a:rPr lang="zh-CN" altLang="zh-CN" sz="3200" dirty="0" smtClean="0"/>
              <a:t>、在解决问题的过程中，体会数学与日常生活的密切联系。</a:t>
            </a:r>
            <a:endParaRPr lang="zh-CN" altLang="zh-CN" sz="3200" dirty="0"/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683568" y="4386808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标题 2"/>
          <p:cNvSpPr>
            <a:spLocks noGrp="1"/>
          </p:cNvSpPr>
          <p:nvPr>
            <p:ph type="title"/>
          </p:nvPr>
        </p:nvSpPr>
        <p:spPr>
          <a:xfrm>
            <a:off x="2123728" y="853639"/>
            <a:ext cx="7143750" cy="1143000"/>
          </a:xfrm>
        </p:spPr>
        <p:txBody>
          <a:bodyPr/>
          <a:lstStyle/>
          <a:p>
            <a:pPr eaLnBrk="1" hangingPunct="1"/>
            <a:r>
              <a:rPr lang="zh-CN" altLang="en-US" sz="3200" dirty="0" smtClean="0"/>
              <a:t>观察下图，你发现了什么？</a:t>
            </a:r>
          </a:p>
        </p:txBody>
      </p:sp>
      <p:pic>
        <p:nvPicPr>
          <p:cNvPr id="29700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>
          <a:xfrm>
            <a:off x="1000125" y="1876425"/>
            <a:ext cx="7143750" cy="1954213"/>
          </a:xfrm>
          <a:noFill/>
        </p:spPr>
      </p:pic>
      <p:pic>
        <p:nvPicPr>
          <p:cNvPr id="29701" name="Picture 6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>
            <a:off x="966788" y="4019550"/>
            <a:ext cx="72104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同侧圆角矩形 4"/>
          <p:cNvSpPr/>
          <p:nvPr/>
        </p:nvSpPr>
        <p:spPr>
          <a:xfrm>
            <a:off x="476112" y="836712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情景导入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76110" y="141277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5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4624388" y="785813"/>
            <a:ext cx="35909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909763" y="2000250"/>
            <a:ext cx="25193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黑体" pitchFamily="2" charset="-122"/>
                <a:ea typeface="黑体" pitchFamily="2" charset="-122"/>
              </a:rPr>
              <a:t>-3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℃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  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～  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5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℃</a:t>
            </a:r>
          </a:p>
        </p:txBody>
      </p:sp>
      <p:sp>
        <p:nvSpPr>
          <p:cNvPr id="10" name="AutoShape 27"/>
          <p:cNvSpPr>
            <a:spLocks noChangeArrowheads="1"/>
          </p:cNvSpPr>
          <p:nvPr/>
        </p:nvSpPr>
        <p:spPr bwMode="auto">
          <a:xfrm>
            <a:off x="1000125" y="2944813"/>
            <a:ext cx="1571625" cy="1055687"/>
          </a:xfrm>
          <a:prstGeom prst="wedgeRoundRectCallout">
            <a:avLst>
              <a:gd name="adj1" fmla="val 34949"/>
              <a:gd name="adj2" fmla="val -85194"/>
              <a:gd name="adj3" fmla="val 16667"/>
            </a:avLst>
          </a:prstGeom>
          <a:solidFill>
            <a:schemeClr val="bg1"/>
          </a:solidFill>
          <a:ln w="19050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当地最低气温。</a:t>
            </a:r>
          </a:p>
        </p:txBody>
      </p:sp>
      <p:sp>
        <p:nvSpPr>
          <p:cNvPr id="11" name="AutoShape 27"/>
          <p:cNvSpPr>
            <a:spLocks noChangeArrowheads="1"/>
          </p:cNvSpPr>
          <p:nvPr/>
        </p:nvSpPr>
        <p:spPr bwMode="auto">
          <a:xfrm>
            <a:off x="3429000" y="2944813"/>
            <a:ext cx="1571625" cy="1055687"/>
          </a:xfrm>
          <a:prstGeom prst="wedgeRoundRectCallout">
            <a:avLst>
              <a:gd name="adj1" fmla="val -32259"/>
              <a:gd name="adj2" fmla="val -85194"/>
              <a:gd name="adj3" fmla="val 16667"/>
            </a:avLst>
          </a:prstGeom>
          <a:solidFill>
            <a:schemeClr val="bg1"/>
          </a:solidFill>
          <a:ln w="19050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当地最高气温。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870075" y="2027238"/>
            <a:ext cx="1000125" cy="484187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3487738" y="2016125"/>
            <a:ext cx="1000125" cy="484188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928688" y="4416425"/>
            <a:ext cx="7215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黑体" pitchFamily="2" charset="-122"/>
                <a:ea typeface="黑体" pitchFamily="2" charset="-122"/>
              </a:rPr>
              <a:t>气温：是指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空气的温度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。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928688" y="5208588"/>
            <a:ext cx="7215187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黑体" pitchFamily="2" charset="-122"/>
                <a:ea typeface="黑体" pitchFamily="2" charset="-122"/>
              </a:rPr>
              <a:t>温度：表示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冷热的程度，计量单位是摄</a:t>
            </a:r>
            <a:endParaRPr lang="en-US" altLang="zh-CN" sz="32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  <a:p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  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氏度，用符号“℃”表示。</a:t>
            </a:r>
          </a:p>
        </p:txBody>
      </p:sp>
      <p:cxnSp>
        <p:nvCxnSpPr>
          <p:cNvPr id="16" name="直线连接符 21"/>
          <p:cNvCxnSpPr/>
          <p:nvPr/>
        </p:nvCxnSpPr>
        <p:spPr>
          <a:xfrm flipV="1">
            <a:off x="438282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同侧圆角矩形 18"/>
          <p:cNvSpPr/>
          <p:nvPr/>
        </p:nvSpPr>
        <p:spPr>
          <a:xfrm>
            <a:off x="415588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探索新知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  <p:bldP spid="12" grpId="0" animBg="1"/>
      <p:bldP spid="13" grpId="0" animBg="1"/>
      <p:bldP spid="14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内容占位符 3"/>
          <p:cNvSpPr>
            <a:spLocks noGrp="1"/>
          </p:cNvSpPr>
          <p:nvPr>
            <p:ph idx="1"/>
          </p:nvPr>
        </p:nvSpPr>
        <p:spPr>
          <a:xfrm>
            <a:off x="846138" y="2071688"/>
            <a:ext cx="7583487" cy="421481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zh-CN" altLang="en-US" smtClean="0">
                <a:solidFill>
                  <a:srgbClr val="FF0000"/>
                </a:solidFill>
              </a:rPr>
              <a:t>低于</a:t>
            </a:r>
            <a:r>
              <a:rPr lang="en-US" altLang="zh-CN" smtClean="0">
                <a:solidFill>
                  <a:srgbClr val="FF0000"/>
                </a:solidFill>
              </a:rPr>
              <a:t>0</a:t>
            </a:r>
            <a:r>
              <a:rPr lang="zh-CN" altLang="en-US" smtClean="0">
                <a:solidFill>
                  <a:srgbClr val="FF0000"/>
                </a:solidFill>
              </a:rPr>
              <a:t>℃的，在数值前添上“</a:t>
            </a:r>
            <a:r>
              <a:rPr lang="en-US" altLang="zh-CN" smtClean="0">
                <a:solidFill>
                  <a:srgbClr val="FF0000"/>
                </a:solidFill>
              </a:rPr>
              <a:t>-</a:t>
            </a:r>
            <a:r>
              <a:rPr lang="zh-CN" altLang="en-US" smtClean="0">
                <a:solidFill>
                  <a:srgbClr val="FF0000"/>
                </a:solidFill>
              </a:rPr>
              <a:t>”。</a:t>
            </a:r>
            <a:endParaRPr lang="en-US" altLang="zh-CN" smtClean="0">
              <a:solidFill>
                <a:srgbClr val="FF0000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r>
              <a:rPr lang="zh-CN" altLang="en-US" smtClean="0"/>
              <a:t>如：</a:t>
            </a:r>
            <a:r>
              <a:rPr lang="en-US" altLang="zh-CN" smtClean="0"/>
              <a:t>-3</a:t>
            </a:r>
            <a:r>
              <a:rPr lang="zh-CN" altLang="en-US" smtClean="0"/>
              <a:t>℃表示比</a:t>
            </a:r>
            <a:r>
              <a:rPr lang="en-US" altLang="zh-CN" smtClean="0"/>
              <a:t>0</a:t>
            </a:r>
            <a:r>
              <a:rPr lang="zh-CN" altLang="en-US" smtClean="0"/>
              <a:t>℃低</a:t>
            </a:r>
            <a:r>
              <a:rPr lang="en-US" altLang="zh-CN" smtClean="0"/>
              <a:t>3</a:t>
            </a:r>
            <a:r>
              <a:rPr lang="zh-CN" altLang="en-US" smtClean="0"/>
              <a:t>℃，读作零下</a:t>
            </a:r>
            <a:r>
              <a:rPr lang="en-US" altLang="zh-CN" smtClean="0"/>
              <a:t>3</a:t>
            </a:r>
            <a:r>
              <a:rPr lang="zh-CN" altLang="en-US" smtClean="0"/>
              <a:t>度或负</a:t>
            </a:r>
            <a:r>
              <a:rPr lang="en-US" altLang="zh-CN" smtClean="0"/>
              <a:t>3</a:t>
            </a:r>
            <a:r>
              <a:rPr lang="zh-CN" altLang="en-US" smtClean="0"/>
              <a:t>度。</a:t>
            </a:r>
            <a:endParaRPr lang="en-US" altLang="zh-CN" smtClean="0"/>
          </a:p>
          <a:p>
            <a:pPr marL="0" indent="0">
              <a:buFont typeface="Arial" charset="0"/>
              <a:buNone/>
            </a:pPr>
            <a:r>
              <a:rPr lang="zh-CN" altLang="en-US" smtClean="0">
                <a:solidFill>
                  <a:srgbClr val="FF0000"/>
                </a:solidFill>
              </a:rPr>
              <a:t>高于</a:t>
            </a:r>
            <a:r>
              <a:rPr lang="en-US" altLang="zh-CN" smtClean="0">
                <a:solidFill>
                  <a:srgbClr val="FF0000"/>
                </a:solidFill>
              </a:rPr>
              <a:t>0</a:t>
            </a:r>
            <a:r>
              <a:rPr lang="zh-CN" altLang="en-US" smtClean="0">
                <a:solidFill>
                  <a:srgbClr val="FF0000"/>
                </a:solidFill>
              </a:rPr>
              <a:t>℃的，在数字前加“</a:t>
            </a:r>
            <a:r>
              <a:rPr lang="en-US" altLang="zh-CN" smtClean="0">
                <a:solidFill>
                  <a:srgbClr val="FF0000"/>
                </a:solidFill>
              </a:rPr>
              <a:t>+</a:t>
            </a:r>
            <a:r>
              <a:rPr lang="zh-CN" altLang="en-US" smtClean="0">
                <a:solidFill>
                  <a:srgbClr val="FF0000"/>
                </a:solidFill>
              </a:rPr>
              <a:t>”，一般情况下省略不写。</a:t>
            </a:r>
            <a:endParaRPr lang="en-US" altLang="zh-CN" smtClean="0">
              <a:solidFill>
                <a:srgbClr val="FF0000"/>
              </a:solidFill>
            </a:endParaRPr>
          </a:p>
          <a:p>
            <a:pPr marL="0" indent="0">
              <a:buFont typeface="Arial" charset="0"/>
              <a:buNone/>
            </a:pPr>
            <a:r>
              <a:rPr lang="zh-CN" altLang="en-US" smtClean="0"/>
              <a:t>如：</a:t>
            </a:r>
            <a:r>
              <a:rPr lang="en-US" altLang="zh-CN" smtClean="0"/>
              <a:t>17</a:t>
            </a:r>
            <a:r>
              <a:rPr lang="zh-CN" altLang="en-US" smtClean="0"/>
              <a:t>℃表示比</a:t>
            </a:r>
            <a:r>
              <a:rPr lang="en-US" altLang="zh-CN" smtClean="0"/>
              <a:t>0</a:t>
            </a:r>
            <a:r>
              <a:rPr lang="zh-CN" altLang="en-US" smtClean="0"/>
              <a:t>℃高</a:t>
            </a:r>
            <a:r>
              <a:rPr lang="en-US" altLang="zh-CN" smtClean="0"/>
              <a:t>17</a:t>
            </a:r>
            <a:r>
              <a:rPr lang="zh-CN" altLang="en-US" smtClean="0"/>
              <a:t>℃，读作零上</a:t>
            </a:r>
            <a:r>
              <a:rPr lang="en-US" altLang="zh-CN" smtClean="0"/>
              <a:t>17</a:t>
            </a:r>
            <a:r>
              <a:rPr lang="zh-CN" altLang="en-US" smtClean="0"/>
              <a:t>度或</a:t>
            </a:r>
            <a:r>
              <a:rPr lang="en-US" altLang="zh-CN" smtClean="0"/>
              <a:t>17</a:t>
            </a:r>
            <a:r>
              <a:rPr lang="zh-CN" altLang="en-US" smtClean="0"/>
              <a:t>度。</a:t>
            </a:r>
            <a:endParaRPr lang="en-US" altLang="zh-CN" smtClean="0"/>
          </a:p>
          <a:p>
            <a:pPr marL="0" indent="0">
              <a:buFont typeface="Arial" charset="0"/>
              <a:buNone/>
            </a:pPr>
            <a:endParaRPr lang="en-US" altLang="zh-CN" smtClean="0">
              <a:solidFill>
                <a:srgbClr val="FF0000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endParaRPr lang="zh-CN" altLang="en-US" smtClean="0"/>
          </a:p>
        </p:txBody>
      </p:sp>
      <p:sp>
        <p:nvSpPr>
          <p:cNvPr id="31748" name="矩形 4"/>
          <p:cNvSpPr>
            <a:spLocks noChangeArrowheads="1"/>
          </p:cNvSpPr>
          <p:nvPr/>
        </p:nvSpPr>
        <p:spPr bwMode="auto">
          <a:xfrm>
            <a:off x="2073275" y="844550"/>
            <a:ext cx="55197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黑体" pitchFamily="2" charset="-122"/>
                <a:ea typeface="黑体" pitchFamily="2" charset="-122"/>
              </a:rPr>
              <a:t>比</a:t>
            </a:r>
            <a:r>
              <a:rPr lang="en-US" altLang="zh-CN" sz="3200">
                <a:latin typeface="黑体" pitchFamily="2" charset="-122"/>
                <a:ea typeface="黑体" pitchFamily="2" charset="-122"/>
              </a:rPr>
              <a:t>0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℃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低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的温度叫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零下温度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。</a:t>
            </a:r>
            <a:endParaRPr lang="zh-CN" altLang="en-US" sz="3200"/>
          </a:p>
        </p:txBody>
      </p:sp>
      <p:sp>
        <p:nvSpPr>
          <p:cNvPr id="31749" name="矩形 5"/>
          <p:cNvSpPr>
            <a:spLocks noChangeArrowheads="1"/>
          </p:cNvSpPr>
          <p:nvPr/>
        </p:nvSpPr>
        <p:spPr bwMode="auto">
          <a:xfrm>
            <a:off x="2071688" y="1441450"/>
            <a:ext cx="551973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黑体" pitchFamily="2" charset="-122"/>
                <a:ea typeface="黑体" pitchFamily="2" charset="-122"/>
              </a:rPr>
              <a:t>比</a:t>
            </a:r>
            <a:r>
              <a:rPr lang="en-US" altLang="zh-CN" sz="3200">
                <a:latin typeface="黑体" pitchFamily="2" charset="-122"/>
                <a:ea typeface="黑体" pitchFamily="2" charset="-122"/>
              </a:rPr>
              <a:t>0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℃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高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的温度叫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零上温度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。</a:t>
            </a:r>
            <a:endParaRPr lang="zh-CN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6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标题 2"/>
          <p:cNvSpPr>
            <a:spLocks noGrp="1"/>
          </p:cNvSpPr>
          <p:nvPr>
            <p:ph type="title"/>
          </p:nvPr>
        </p:nvSpPr>
        <p:spPr>
          <a:xfrm>
            <a:off x="1000125" y="749300"/>
            <a:ext cx="7143750" cy="1143000"/>
          </a:xfrm>
        </p:spPr>
        <p:txBody>
          <a:bodyPr/>
          <a:lstStyle/>
          <a:p>
            <a:pPr eaLnBrk="1" hangingPunct="1"/>
            <a:r>
              <a:rPr lang="zh-CN" altLang="en-US" sz="3200" smtClean="0"/>
              <a:t>这天最高气温、最低气温各指的是什么？</a:t>
            </a:r>
          </a:p>
        </p:txBody>
      </p:sp>
      <p:pic>
        <p:nvPicPr>
          <p:cNvPr id="32772" name="Picture 5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1500188" y="1857375"/>
            <a:ext cx="6072187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6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>
            <a:off x="1500188" y="3494088"/>
            <a:ext cx="6072187" cy="166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000125" y="5208588"/>
            <a:ext cx="714375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最高气温是指这天内温度的最高值；最低气温是指这天内温度的最低值。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标题 2"/>
          <p:cNvSpPr>
            <a:spLocks noGrp="1"/>
          </p:cNvSpPr>
          <p:nvPr>
            <p:ph type="title"/>
          </p:nvPr>
        </p:nvSpPr>
        <p:spPr>
          <a:xfrm>
            <a:off x="952500" y="928688"/>
            <a:ext cx="7651948" cy="1143000"/>
          </a:xfrm>
        </p:spPr>
        <p:txBody>
          <a:bodyPr/>
          <a:lstStyle/>
          <a:p>
            <a:pPr eaLnBrk="1" hangingPunct="1"/>
            <a:r>
              <a:rPr lang="en-US" altLang="zh-CN" sz="3200" dirty="0" smtClean="0"/>
              <a:t>-15</a:t>
            </a:r>
            <a:r>
              <a:rPr lang="zh-CN" altLang="en-US" sz="3200" dirty="0" smtClean="0"/>
              <a:t>℃和</a:t>
            </a:r>
            <a:r>
              <a:rPr lang="en-US" altLang="zh-CN" sz="3200" dirty="0" smtClean="0"/>
              <a:t>-3</a:t>
            </a:r>
            <a:r>
              <a:rPr lang="zh-CN" altLang="en-US" sz="3200" dirty="0" smtClean="0"/>
              <a:t>摄氏度，哪个温度低，低多少度？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000125" y="4422775"/>
            <a:ext cx="71437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-15</a:t>
            </a:r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℃表示比</a:t>
            </a:r>
            <a:r>
              <a:rPr lang="en-US" altLang="zh-CN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0</a:t>
            </a:r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℃低</a:t>
            </a:r>
            <a:r>
              <a:rPr lang="en-US" altLang="zh-CN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15</a:t>
            </a:r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度；</a:t>
            </a:r>
            <a:r>
              <a:rPr lang="en-US" altLang="zh-CN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-3</a:t>
            </a:r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℃表示比</a:t>
            </a:r>
            <a:r>
              <a:rPr lang="en-US" altLang="zh-CN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0</a:t>
            </a:r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℃低</a:t>
            </a:r>
            <a:r>
              <a:rPr lang="en-US" altLang="zh-CN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度，所以</a:t>
            </a:r>
            <a:r>
              <a:rPr lang="en-US" altLang="zh-CN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-15</a:t>
            </a:r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℃温度低。</a:t>
            </a:r>
          </a:p>
        </p:txBody>
      </p:sp>
      <p:pic>
        <p:nvPicPr>
          <p:cNvPr id="3379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>
          <a:xfrm>
            <a:off x="1000125" y="2260600"/>
            <a:ext cx="7143750" cy="1954213"/>
          </a:xfrm>
          <a:noFill/>
        </p:spPr>
      </p:pic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928938" y="5630863"/>
            <a:ext cx="3571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低</a:t>
            </a:r>
            <a:r>
              <a:rPr lang="en-US" altLang="zh-CN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12</a:t>
            </a:r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5089</TotalTime>
  <Words>458</Words>
  <Application>Microsoft Office PowerPoint</Application>
  <PresentationFormat>全屏显示(4:3)</PresentationFormat>
  <Paragraphs>66</Paragraphs>
  <Slides>13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观察下图，你发现了什么？</vt:lpstr>
      <vt:lpstr>PowerPoint 演示文稿</vt:lpstr>
      <vt:lpstr>PowerPoint 演示文稿</vt:lpstr>
      <vt:lpstr>这天最高气温、最低气温各指的是什么？</vt:lpstr>
      <vt:lpstr>-15℃和-3摄氏度，哪个温度低，低多少度？</vt:lpstr>
      <vt:lpstr>把北京、哈尔滨、昆明和海口四个城市的最低气温从低到高的顺序排一下。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187</cp:revision>
  <dcterms:modified xsi:type="dcterms:W3CDTF">2018-08-07T02:38:21Z</dcterms:modified>
</cp:coreProperties>
</file>